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D661-1836-44F7-8FAF-35E8F866ECD3}" type="datetime1">
              <a:rPr lang="en-US" smtClean="0"/>
              <a:pPr/>
              <a:t>7/7/2016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F71CE-B899-4B2B-848D-9F12F0C901B6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606D-E5C4-4C2F-8241-EC2663EF1C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CF1CA-F464-4B29-B867-EAF8A9B936E3}" type="datetime1">
              <a:rPr lang="en-US" smtClean="0"/>
              <a:pPr/>
              <a:t>7/7/2016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B357-51B9-47D2-A71D-0D06CB03185D}" type="datetime1">
              <a:rPr lang="en-US" smtClean="0"/>
              <a:pPr/>
              <a:t>7/7/2016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CB827-F132-4DF6-9FB9-4035A4C798EF}" type="datetime1">
              <a:rPr lang="en-US" smtClean="0"/>
              <a:pPr/>
              <a:t>7/7/2016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2A601-7D32-4ED7-AD1A-974B6DDBDCDC}" type="datetime1">
              <a:rPr lang="en-US" smtClean="0"/>
              <a:pPr/>
              <a:t>7/7/2016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7B41-4A0C-4639-A132-E5C8F99A4BE8}" type="datetime1">
              <a:rPr lang="en-US" smtClean="0"/>
              <a:pPr/>
              <a:t>7/7/2016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967FD-6084-4075-993E-77EC8038773F}" type="datetime1">
              <a:rPr lang="en-US" smtClean="0"/>
              <a:pPr/>
              <a:t>7/7/2016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88B47-74BA-4873-ADAE-EB0120124E83}" type="datetime1">
              <a:rPr lang="en-US" smtClean="0"/>
              <a:pPr/>
              <a:t>7/7/2016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52C1-9A39-494C-9977-BBEFAB872C1F}" type="datetime1">
              <a:rPr lang="en-US" smtClean="0"/>
              <a:pPr/>
              <a:t>7/7/2016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ACE2-EA00-4376-9A66-47ABB8B02CF5}" type="datetime1">
              <a:rPr lang="en-US" smtClean="0"/>
              <a:pPr/>
              <a:t>7/7/2016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DA47DADC-55EA-4839-91C8-5BCC0EC06F5C}" type="datetime1">
              <a:rPr lang="en-US" smtClean="0"/>
              <a:pPr/>
              <a:t>7/7/2016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2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nningportal.nsw.gov.au" TargetMode="External"/><Relationship Id="rId2" Type="http://schemas.openxmlformats.org/officeDocument/2006/relationships/hyperlink" Target="https://maps.six.nsw.gov.a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http://www.minesub.nsw.gov.au" TargetMode="External"/><Relationship Id="rId4" Type="http://schemas.openxmlformats.org/officeDocument/2006/relationships/hyperlink" Target="http://www.1100.com.au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surveys@parkerscanlon.com.au" TargetMode="External"/><Relationship Id="rId2" Type="http://schemas.openxmlformats.org/officeDocument/2006/relationships/hyperlink" Target="http://www.parkerscanlon.com.a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Spot the Right Development Site &amp; Determine its Potential Yield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Marc Terry, Parker Scanlon Surveying &amp; Town Planning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41" y="579795"/>
            <a:ext cx="2034988" cy="80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75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15233"/>
            <a:ext cx="7315200" cy="1154097"/>
          </a:xfrm>
        </p:spPr>
        <p:txBody>
          <a:bodyPr/>
          <a:lstStyle/>
          <a:p>
            <a:r>
              <a:rPr lang="en-US" u="sng" dirty="0" smtClean="0"/>
              <a:t>5. Bushfire Prone Land</a:t>
            </a:r>
            <a:endParaRPr lang="en-US" u="sng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1" y="2496516"/>
            <a:ext cx="4679744" cy="3539527"/>
          </a:xfrm>
        </p:spPr>
        <p:txBody>
          <a:bodyPr>
            <a:normAutofit/>
          </a:bodyPr>
          <a:lstStyle/>
          <a:p>
            <a:r>
              <a:rPr lang="en-US" dirty="0" smtClean="0"/>
              <a:t>Majority of Lake Macquarie Council is mapped as being bushfire prone land along with many outer suburbs of Newcastle City Council;</a:t>
            </a:r>
          </a:p>
          <a:p>
            <a:r>
              <a:rPr lang="en-US" dirty="0" smtClean="0"/>
              <a:t>Rural Fire Service sets guidelines for minimum setback of houses from bushland and the use of different building materials to mitigate risks;</a:t>
            </a:r>
          </a:p>
          <a:p>
            <a:r>
              <a:rPr lang="en-US" dirty="0" smtClean="0"/>
              <a:t>Cannot create a subdivision lot that is in a flame zone.</a:t>
            </a:r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4146" y="2882321"/>
            <a:ext cx="3116044" cy="21688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41" y="579795"/>
            <a:ext cx="2034988" cy="80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268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15233"/>
            <a:ext cx="7315200" cy="1154097"/>
          </a:xfrm>
        </p:spPr>
        <p:txBody>
          <a:bodyPr/>
          <a:lstStyle/>
          <a:p>
            <a:r>
              <a:rPr lang="en-US" u="sng" dirty="0" smtClean="0"/>
              <a:t>6. Drainage</a:t>
            </a:r>
            <a:endParaRPr lang="en-US" u="sng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51498" y="2496516"/>
            <a:ext cx="4800600" cy="353952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How will </a:t>
            </a:r>
            <a:r>
              <a:rPr lang="en-US" dirty="0" err="1" smtClean="0"/>
              <a:t>stormwater</a:t>
            </a:r>
            <a:r>
              <a:rPr lang="en-US" dirty="0" smtClean="0"/>
              <a:t> leave the site?;</a:t>
            </a:r>
          </a:p>
          <a:p>
            <a:r>
              <a:rPr lang="en-US" dirty="0" smtClean="0"/>
              <a:t>A lot that slopes to the road is preferable;</a:t>
            </a:r>
          </a:p>
          <a:p>
            <a:r>
              <a:rPr lang="en-US" dirty="0" smtClean="0"/>
              <a:t>A lot that slopes to the rear may require an easement/easements through </a:t>
            </a:r>
            <a:r>
              <a:rPr lang="en-US" dirty="0" err="1" smtClean="0"/>
              <a:t>neighbouring</a:t>
            </a:r>
            <a:r>
              <a:rPr lang="en-US" dirty="0" smtClean="0"/>
              <a:t> land to access Council’s trunk drainage network or a natural watercourse;</a:t>
            </a:r>
          </a:p>
          <a:p>
            <a:r>
              <a:rPr lang="en-US" dirty="0" smtClean="0"/>
              <a:t>Negotiations with </a:t>
            </a:r>
            <a:r>
              <a:rPr lang="en-US" dirty="0" err="1" smtClean="0"/>
              <a:t>neighbours</a:t>
            </a:r>
            <a:r>
              <a:rPr lang="en-US" dirty="0" smtClean="0"/>
              <a:t> can add time and cost to the planning process;</a:t>
            </a:r>
          </a:p>
          <a:p>
            <a:r>
              <a:rPr lang="en-US" dirty="0" smtClean="0"/>
              <a:t>Easements imposed by Court order (Section 88K).</a:t>
            </a:r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7" r="15883"/>
          <a:stretch/>
        </p:blipFill>
        <p:spPr>
          <a:xfrm>
            <a:off x="752914" y="2790175"/>
            <a:ext cx="3298584" cy="26488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41" y="579795"/>
            <a:ext cx="2034988" cy="80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449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15233"/>
            <a:ext cx="7315200" cy="1154097"/>
          </a:xfrm>
        </p:spPr>
        <p:txBody>
          <a:bodyPr/>
          <a:lstStyle/>
          <a:p>
            <a:r>
              <a:rPr lang="en-US" u="sng" dirty="0" smtClean="0"/>
              <a:t>7. Services</a:t>
            </a:r>
            <a:endParaRPr lang="en-US" u="sng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2496516"/>
            <a:ext cx="4303059" cy="353952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Dial Before You Dig (DBYD) searches are free and provide an indication of the approximate location of all known underground services;</a:t>
            </a:r>
          </a:p>
          <a:p>
            <a:r>
              <a:rPr lang="en-US" dirty="0" smtClean="0"/>
              <a:t>Location of sewer most important to consider, only service that requires gravity to work;</a:t>
            </a:r>
          </a:p>
          <a:p>
            <a:r>
              <a:rPr lang="en-US" dirty="0" smtClean="0"/>
              <a:t>Sewer is the service most likely to run through a lot rather than in the road reserve.</a:t>
            </a:r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459" y="2662931"/>
            <a:ext cx="3326117" cy="262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41" y="579795"/>
            <a:ext cx="2034988" cy="80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267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15233"/>
            <a:ext cx="7315200" cy="1154097"/>
          </a:xfrm>
        </p:spPr>
        <p:txBody>
          <a:bodyPr/>
          <a:lstStyle/>
          <a:p>
            <a:r>
              <a:rPr lang="en-US" u="sng" dirty="0" smtClean="0"/>
              <a:t>8. Easements</a:t>
            </a:r>
            <a:endParaRPr lang="en-US" u="sng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155928" y="2509499"/>
            <a:ext cx="4840941" cy="353952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site with existing Easements, Restrictions or Covenants typically have a lower yield than an unencumbered site;</a:t>
            </a:r>
          </a:p>
          <a:p>
            <a:r>
              <a:rPr lang="en-US" dirty="0" smtClean="0"/>
              <a:t>Restrictions on the Use of Land may even attempt to prevent subdivision or development;</a:t>
            </a:r>
          </a:p>
          <a:p>
            <a:r>
              <a:rPr lang="en-US" dirty="0" smtClean="0"/>
              <a:t>Certificate of Title lists all encumbrances but a thorough inspection of the terms of each by a suitably experienced professional may be required.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8" t="38431" r="26432" b="41569"/>
          <a:stretch/>
        </p:blipFill>
        <p:spPr>
          <a:xfrm>
            <a:off x="309283" y="2509499"/>
            <a:ext cx="3935776" cy="158675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71" y="4333031"/>
            <a:ext cx="3200399" cy="220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41" y="579795"/>
            <a:ext cx="2034988" cy="80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353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15233"/>
            <a:ext cx="7315200" cy="1154097"/>
          </a:xfrm>
        </p:spPr>
        <p:txBody>
          <a:bodyPr/>
          <a:lstStyle/>
          <a:p>
            <a:r>
              <a:rPr lang="en-US" u="sng" dirty="0" smtClean="0"/>
              <a:t>9. Mine Subsidence</a:t>
            </a:r>
            <a:endParaRPr lang="en-US" u="sng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2496516"/>
            <a:ext cx="4254431" cy="353952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Old underground mine workings under much of the land in Newcastle and surrounding Councils and are the hidden killer of many developments;</a:t>
            </a:r>
          </a:p>
          <a:p>
            <a:r>
              <a:rPr lang="en-US" dirty="0" smtClean="0"/>
              <a:t>All new buildings and subdivisions within nominated Mine Subsidence Districts must be approved by the Board;</a:t>
            </a:r>
          </a:p>
          <a:p>
            <a:r>
              <a:rPr lang="en-US" dirty="0" smtClean="0"/>
              <a:t>The Board provides maps of approximate district boundaries on their </a:t>
            </a:r>
            <a:r>
              <a:rPr lang="en-US" dirty="0" smtClean="0"/>
              <a:t>website</a:t>
            </a:r>
            <a:r>
              <a:rPr lang="en-US" dirty="0"/>
              <a:t> </a:t>
            </a:r>
            <a:r>
              <a:rPr lang="en-US" dirty="0" smtClean="0"/>
              <a:t>and can</a:t>
            </a:r>
            <a:r>
              <a:rPr lang="en-US" dirty="0" smtClean="0"/>
              <a:t> provide </a:t>
            </a:r>
            <a:r>
              <a:rPr lang="en-US" dirty="0" smtClean="0"/>
              <a:t>some initial feedback during due diligence stage through a quick phone call.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2414" y="4379603"/>
            <a:ext cx="2717186" cy="1970357"/>
          </a:xfrm>
          <a:prstGeom prst="rect">
            <a:avLst/>
          </a:prstGeom>
        </p:spPr>
      </p:pic>
      <p:pic>
        <p:nvPicPr>
          <p:cNvPr id="5" name="Picture 4" descr="vintage-mine_0035864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054" y="2297296"/>
            <a:ext cx="2758546" cy="18121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41" y="579795"/>
            <a:ext cx="2034988" cy="80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117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15233"/>
            <a:ext cx="7315200" cy="1154097"/>
          </a:xfrm>
        </p:spPr>
        <p:txBody>
          <a:bodyPr/>
          <a:lstStyle/>
          <a:p>
            <a:r>
              <a:rPr lang="en-US" u="sng" dirty="0" smtClean="0"/>
              <a:t>10. Riparian Boundaries</a:t>
            </a:r>
            <a:endParaRPr lang="en-US" u="sng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99647" y="2505328"/>
            <a:ext cx="4746812" cy="366223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Riparian – “related to or situated on the banks of a river”;</a:t>
            </a:r>
          </a:p>
          <a:p>
            <a:r>
              <a:rPr lang="en-US" dirty="0"/>
              <a:t>M</a:t>
            </a:r>
            <a:r>
              <a:rPr lang="en-US" dirty="0" smtClean="0"/>
              <a:t>ay </a:t>
            </a:r>
            <a:r>
              <a:rPr lang="en-US" dirty="0" smtClean="0"/>
              <a:t>assist with </a:t>
            </a:r>
            <a:r>
              <a:rPr lang="en-US" dirty="0" err="1" smtClean="0"/>
              <a:t>stormwater</a:t>
            </a:r>
            <a:r>
              <a:rPr lang="en-US" dirty="0" smtClean="0"/>
              <a:t> disposal and may improve the visual amenity of the site;</a:t>
            </a:r>
          </a:p>
          <a:p>
            <a:r>
              <a:rPr lang="en-US" dirty="0" smtClean="0"/>
              <a:t>Beware, in some areas a buffer of up to 40m on either side of the watercourse may be imposed for any building work;</a:t>
            </a:r>
          </a:p>
          <a:p>
            <a:r>
              <a:rPr lang="en-US" dirty="0" smtClean="0"/>
              <a:t>If a Topographic map shows a “blue line” through or adjacent to your property further investigation is required.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8" r="18941"/>
          <a:stretch/>
        </p:blipFill>
        <p:spPr>
          <a:xfrm>
            <a:off x="455727" y="3081618"/>
            <a:ext cx="3443920" cy="21492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41" y="579795"/>
            <a:ext cx="2034988" cy="80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986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15233"/>
            <a:ext cx="7315200" cy="1154097"/>
          </a:xfrm>
        </p:spPr>
        <p:txBody>
          <a:bodyPr>
            <a:normAutofit/>
          </a:bodyPr>
          <a:lstStyle/>
          <a:p>
            <a:r>
              <a:rPr lang="en-US" u="sng" dirty="0" smtClean="0"/>
              <a:t>Useful Links</a:t>
            </a:r>
            <a:endParaRPr lang="en-US" u="sng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2496516"/>
            <a:ext cx="7315200" cy="3539527"/>
          </a:xfrm>
        </p:spPr>
        <p:txBody>
          <a:bodyPr>
            <a:normAutofit/>
          </a:bodyPr>
          <a:lstStyle/>
          <a:p>
            <a:r>
              <a:rPr lang="en-US" dirty="0" smtClean="0"/>
              <a:t>SIX </a:t>
            </a:r>
            <a:r>
              <a:rPr lang="en-US" dirty="0"/>
              <a:t>Maps (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maps.six.nsw.gov.au</a:t>
            </a:r>
            <a:r>
              <a:rPr lang="en-US" dirty="0" smtClean="0"/>
              <a:t>)</a:t>
            </a:r>
          </a:p>
          <a:p>
            <a:pPr marL="45720" indent="0">
              <a:buNone/>
            </a:pPr>
            <a:endParaRPr lang="en-US" dirty="0" smtClean="0"/>
          </a:p>
          <a:p>
            <a:r>
              <a:rPr lang="en-US" dirty="0" smtClean="0"/>
              <a:t>Planning </a:t>
            </a:r>
            <a:r>
              <a:rPr lang="en-US" dirty="0"/>
              <a:t>Portal </a:t>
            </a:r>
            <a:r>
              <a:rPr lang="en-US" dirty="0" smtClean="0"/>
              <a:t>(</a:t>
            </a:r>
            <a:r>
              <a:rPr lang="en-US" dirty="0" smtClean="0">
                <a:hlinkClick r:id="rId3"/>
              </a:rPr>
              <a:t>www.planningportal.nsw.gov.au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Dial </a:t>
            </a:r>
            <a:r>
              <a:rPr lang="en-US" dirty="0"/>
              <a:t>Before You Dig (</a:t>
            </a:r>
            <a:r>
              <a:rPr lang="en-US" dirty="0">
                <a:hlinkClick r:id="rId4"/>
              </a:rPr>
              <a:t>http://www.1100.</a:t>
            </a:r>
            <a:r>
              <a:rPr lang="en-US" dirty="0" smtClean="0">
                <a:hlinkClick r:id="rId4"/>
              </a:rPr>
              <a:t>com.au</a:t>
            </a:r>
            <a:r>
              <a:rPr lang="en-US" dirty="0" smtClean="0"/>
              <a:t>) </a:t>
            </a:r>
          </a:p>
          <a:p>
            <a:endParaRPr lang="en-US" dirty="0" smtClean="0"/>
          </a:p>
          <a:p>
            <a:r>
              <a:rPr lang="en-US" dirty="0"/>
              <a:t>Mine Subsidence Board </a:t>
            </a:r>
            <a:r>
              <a:rPr lang="en-US" dirty="0" smtClean="0"/>
              <a:t>(</a:t>
            </a:r>
            <a:r>
              <a:rPr lang="en-US" dirty="0" smtClean="0">
                <a:hlinkClick r:id="rId5"/>
              </a:rPr>
              <a:t>www.minesub.nsw.gov.au</a:t>
            </a:r>
            <a:r>
              <a:rPr lang="en-US" dirty="0" smtClean="0"/>
              <a:t>)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41" y="579795"/>
            <a:ext cx="2034988" cy="80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508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15233"/>
            <a:ext cx="7315200" cy="1154097"/>
          </a:xfrm>
        </p:spPr>
        <p:txBody>
          <a:bodyPr>
            <a:normAutofit/>
          </a:bodyPr>
          <a:lstStyle/>
          <a:p>
            <a:r>
              <a:rPr lang="en-US" u="sng" dirty="0" smtClean="0"/>
              <a:t>Parker Scanlon – Here to Help</a:t>
            </a:r>
            <a:endParaRPr lang="en-US" u="sng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2496516"/>
            <a:ext cx="7315200" cy="3539527"/>
          </a:xfrm>
        </p:spPr>
        <p:txBody>
          <a:bodyPr>
            <a:normAutofit/>
          </a:bodyPr>
          <a:lstStyle/>
          <a:p>
            <a:r>
              <a:rPr lang="en-US" dirty="0" smtClean="0"/>
              <a:t>Mark Scanlon – Managing Director &amp; Surveyor</a:t>
            </a:r>
          </a:p>
          <a:p>
            <a:r>
              <a:rPr lang="en-US" dirty="0" smtClean="0"/>
              <a:t>Ed </a:t>
            </a:r>
            <a:r>
              <a:rPr lang="en-US" dirty="0" err="1" smtClean="0"/>
              <a:t>Munday</a:t>
            </a:r>
            <a:r>
              <a:rPr lang="en-US" dirty="0" smtClean="0"/>
              <a:t> – Surveyor &amp; Planner</a:t>
            </a:r>
          </a:p>
          <a:p>
            <a:r>
              <a:rPr lang="en-US" dirty="0" smtClean="0"/>
              <a:t>John </a:t>
            </a:r>
            <a:r>
              <a:rPr lang="en-US" dirty="0" err="1" smtClean="0"/>
              <a:t>Sorby</a:t>
            </a:r>
            <a:r>
              <a:rPr lang="en-US" dirty="0" smtClean="0"/>
              <a:t> – Surveyor</a:t>
            </a:r>
          </a:p>
          <a:p>
            <a:r>
              <a:rPr lang="en-US" dirty="0" smtClean="0"/>
              <a:t>Brad Draper – Planner &amp; Bushfire Consultant</a:t>
            </a:r>
          </a:p>
          <a:p>
            <a:r>
              <a:rPr lang="en-US" dirty="0" smtClean="0"/>
              <a:t>Madeline Thomas – Planner</a:t>
            </a:r>
          </a:p>
          <a:p>
            <a:r>
              <a:rPr lang="en-US" dirty="0" smtClean="0"/>
              <a:t>Marc Terry – Surveyor</a:t>
            </a:r>
          </a:p>
          <a:p>
            <a:endParaRPr lang="en-US" dirty="0"/>
          </a:p>
          <a:p>
            <a:pPr marL="45720" indent="0" algn="ctr">
              <a:buNone/>
            </a:pPr>
            <a:r>
              <a:rPr lang="en-US" dirty="0" smtClean="0">
                <a:hlinkClick r:id="rId2"/>
              </a:rPr>
              <a:t>www.parkerscanlon.com.au</a:t>
            </a:r>
            <a:endParaRPr lang="en-US" dirty="0" smtClean="0"/>
          </a:p>
          <a:p>
            <a:pPr marL="45720" indent="0" algn="ctr">
              <a:buNone/>
            </a:pPr>
            <a:r>
              <a:rPr lang="en-US" dirty="0" smtClean="0">
                <a:hlinkClick r:id="rId3"/>
              </a:rPr>
              <a:t>surveys@parkerscanlon.com.au</a:t>
            </a:r>
            <a:endParaRPr lang="en-US" dirty="0" smtClean="0"/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41" y="579795"/>
            <a:ext cx="2034988" cy="80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411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Parker Scanlon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769833"/>
            <a:ext cx="3872753" cy="3539527"/>
          </a:xfrm>
        </p:spPr>
        <p:txBody>
          <a:bodyPr/>
          <a:lstStyle/>
          <a:p>
            <a:r>
              <a:rPr lang="en-US" dirty="0" smtClean="0"/>
              <a:t>Founded April 2007</a:t>
            </a:r>
          </a:p>
          <a:p>
            <a:r>
              <a:rPr lang="en-US" dirty="0" smtClean="0"/>
              <a:t>Now employing over 20 staff members</a:t>
            </a:r>
          </a:p>
          <a:p>
            <a:r>
              <a:rPr lang="en-US" dirty="0" smtClean="0"/>
              <a:t>Consultants in Surveying, Town Planning, Bushfire Assessment &amp; Project Management</a:t>
            </a:r>
          </a:p>
          <a:p>
            <a:r>
              <a:rPr lang="en-US" dirty="0" smtClean="0"/>
              <a:t>New Office – 17 William Street, Hamilton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153" y="2891118"/>
            <a:ext cx="3973605" cy="26490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41" y="579795"/>
            <a:ext cx="2034988" cy="80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032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Parker Scanlon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Utilizing the latest technologies;</a:t>
            </a:r>
          </a:p>
          <a:p>
            <a:pPr lvl="1"/>
            <a:r>
              <a:rPr lang="en-US" dirty="0" smtClean="0"/>
              <a:t>GPS</a:t>
            </a:r>
          </a:p>
          <a:p>
            <a:pPr lvl="1"/>
            <a:r>
              <a:rPr lang="en-US" dirty="0" smtClean="0"/>
              <a:t>Robotic Theodolites</a:t>
            </a:r>
          </a:p>
          <a:p>
            <a:pPr lvl="1"/>
            <a:r>
              <a:rPr lang="en-US" dirty="0" smtClean="0"/>
              <a:t>UAVs (Drones)</a:t>
            </a:r>
          </a:p>
          <a:p>
            <a:pPr lvl="1"/>
            <a:r>
              <a:rPr lang="en-US" dirty="0" smtClean="0"/>
              <a:t>LIDAR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0" r="5935"/>
          <a:stretch/>
        </p:blipFill>
        <p:spPr>
          <a:xfrm>
            <a:off x="5715000" y="1432267"/>
            <a:ext cx="2753676" cy="17800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23"/>
          <a:stretch/>
        </p:blipFill>
        <p:spPr>
          <a:xfrm>
            <a:off x="1008530" y="4623433"/>
            <a:ext cx="2753676" cy="17800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2"/>
          <a:stretch/>
        </p:blipFill>
        <p:spPr>
          <a:xfrm>
            <a:off x="4311093" y="3588839"/>
            <a:ext cx="4157583" cy="28146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41" y="579795"/>
            <a:ext cx="2034988" cy="80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686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Parker Scanlon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Clients Include;</a:t>
            </a:r>
          </a:p>
          <a:p>
            <a:pPr lvl="1"/>
            <a:r>
              <a:rPr lang="en-US" dirty="0" smtClean="0"/>
              <a:t>Project Home Builders</a:t>
            </a:r>
          </a:p>
          <a:p>
            <a:pPr lvl="1"/>
            <a:r>
              <a:rPr lang="en-US" dirty="0" smtClean="0"/>
              <a:t>Residential &amp; Commercial Developers</a:t>
            </a:r>
          </a:p>
          <a:p>
            <a:pPr lvl="1"/>
            <a:r>
              <a:rPr lang="en-US" dirty="0" smtClean="0"/>
              <a:t>Local Councils</a:t>
            </a:r>
          </a:p>
          <a:p>
            <a:pPr lvl="1"/>
            <a:r>
              <a:rPr lang="en-US" dirty="0" smtClean="0"/>
              <a:t>Conveyancers</a:t>
            </a:r>
          </a:p>
          <a:p>
            <a:pPr lvl="1"/>
            <a:r>
              <a:rPr lang="en-US" dirty="0" smtClean="0"/>
              <a:t>Shopping Centre Management</a:t>
            </a:r>
          </a:p>
          <a:p>
            <a:pPr lvl="1"/>
            <a:r>
              <a:rPr lang="en-US" dirty="0" smtClean="0"/>
              <a:t>“Mum and Dad” Developers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577" y="1291665"/>
            <a:ext cx="2514600" cy="16758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80"/>
          <a:stretch/>
        </p:blipFill>
        <p:spPr>
          <a:xfrm>
            <a:off x="5822575" y="3142278"/>
            <a:ext cx="2514601" cy="16788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00"/>
          <a:stretch/>
        </p:blipFill>
        <p:spPr>
          <a:xfrm>
            <a:off x="5822577" y="4955613"/>
            <a:ext cx="2523813" cy="16670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41" y="579795"/>
            <a:ext cx="2034988" cy="80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78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4702" y="2716266"/>
            <a:ext cx="7315200" cy="1154097"/>
          </a:xfrm>
        </p:spPr>
        <p:txBody>
          <a:bodyPr>
            <a:normAutofit/>
          </a:bodyPr>
          <a:lstStyle/>
          <a:p>
            <a:r>
              <a:rPr lang="en-US" sz="6000" u="sng" dirty="0" smtClean="0"/>
              <a:t>The Top Ten</a:t>
            </a:r>
            <a:endParaRPr lang="en-US" sz="6000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41" y="579795"/>
            <a:ext cx="2034988" cy="80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65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15233"/>
            <a:ext cx="7315200" cy="1154097"/>
          </a:xfrm>
        </p:spPr>
        <p:txBody>
          <a:bodyPr/>
          <a:lstStyle/>
          <a:p>
            <a:r>
              <a:rPr lang="en-US" u="sng" dirty="0" smtClean="0"/>
              <a:t>1. Site Access</a:t>
            </a:r>
            <a:endParaRPr lang="en-US" u="sng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2496516"/>
            <a:ext cx="4598894" cy="3539527"/>
          </a:xfrm>
        </p:spPr>
        <p:txBody>
          <a:bodyPr>
            <a:normAutofit/>
          </a:bodyPr>
          <a:lstStyle/>
          <a:p>
            <a:r>
              <a:rPr lang="en-US" dirty="0" smtClean="0"/>
              <a:t>Legally all properties must have a road frontage for access, waste collection and provision of services;</a:t>
            </a:r>
          </a:p>
          <a:p>
            <a:r>
              <a:rPr lang="en-US" dirty="0" smtClean="0"/>
              <a:t>In some cases access from a laneway may be permissible but can present issues (is the lane Publicly or Privately owned?);</a:t>
            </a:r>
          </a:p>
          <a:p>
            <a:r>
              <a:rPr lang="en-US" dirty="0" smtClean="0"/>
              <a:t> Enough land to accommodate a battle-axe handle?;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294" y="2649071"/>
            <a:ext cx="3194548" cy="28301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41" y="579795"/>
            <a:ext cx="2034988" cy="80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79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15233"/>
            <a:ext cx="7315200" cy="1154097"/>
          </a:xfrm>
        </p:spPr>
        <p:txBody>
          <a:bodyPr/>
          <a:lstStyle/>
          <a:p>
            <a:r>
              <a:rPr lang="en-US" u="sng" dirty="0" smtClean="0"/>
              <a:t>2. Zoning &amp; Lot Size</a:t>
            </a:r>
            <a:endParaRPr lang="en-US" u="sng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89139" y="2496516"/>
            <a:ext cx="4585447" cy="353952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</a:t>
            </a:r>
            <a:r>
              <a:rPr lang="en-US" dirty="0" smtClean="0"/>
              <a:t>ules change between different Council areas, check the Local Environmental Plan (LEP);</a:t>
            </a:r>
          </a:p>
          <a:p>
            <a:r>
              <a:rPr lang="en-US" dirty="0" smtClean="0"/>
              <a:t>Different rules for Torrens/Strata/Community Title Subdivision;</a:t>
            </a:r>
          </a:p>
          <a:p>
            <a:r>
              <a:rPr lang="en-US" dirty="0" smtClean="0"/>
              <a:t>Enabling clauses in LEPs allow smaller lot sizes when subdivision is to occur in conjunction with new dwelling construction;</a:t>
            </a:r>
          </a:p>
          <a:p>
            <a:r>
              <a:rPr lang="en-US" dirty="0" smtClean="0"/>
              <a:t>SEPP 1 </a:t>
            </a:r>
            <a:r>
              <a:rPr lang="en-US" dirty="0" smtClean="0"/>
              <a:t>Objections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&amp; </a:t>
            </a:r>
            <a:r>
              <a:rPr lang="en-US" dirty="0" smtClean="0"/>
              <a:t>Clause </a:t>
            </a:r>
            <a:r>
              <a:rPr lang="en-US" dirty="0" smtClean="0"/>
              <a:t>4.6 </a:t>
            </a:r>
            <a:r>
              <a:rPr lang="en-US" dirty="0" smtClean="0"/>
              <a:t>Variations.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783543"/>
            <a:ext cx="3067162" cy="2716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41" y="579795"/>
            <a:ext cx="2034988" cy="80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98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15233"/>
            <a:ext cx="7315200" cy="1154097"/>
          </a:xfrm>
        </p:spPr>
        <p:txBody>
          <a:bodyPr/>
          <a:lstStyle/>
          <a:p>
            <a:r>
              <a:rPr lang="en-US" u="sng" dirty="0" smtClean="0"/>
              <a:t>3. Site Slope</a:t>
            </a:r>
            <a:endParaRPr lang="en-US" u="sng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2496516"/>
            <a:ext cx="4477871" cy="3539527"/>
          </a:xfrm>
        </p:spPr>
        <p:txBody>
          <a:bodyPr>
            <a:normAutofit/>
          </a:bodyPr>
          <a:lstStyle/>
          <a:p>
            <a:r>
              <a:rPr lang="en-US" dirty="0" smtClean="0"/>
              <a:t>Driveway Access; </a:t>
            </a:r>
            <a:endParaRPr lang="en-US" dirty="0" smtClean="0"/>
          </a:p>
          <a:p>
            <a:r>
              <a:rPr lang="en-US" dirty="0" smtClean="0"/>
              <a:t>Maximum </a:t>
            </a:r>
            <a:r>
              <a:rPr lang="en-US" dirty="0" smtClean="0"/>
              <a:t>slope across building </a:t>
            </a:r>
            <a:r>
              <a:rPr lang="en-US" dirty="0"/>
              <a:t>e</a:t>
            </a:r>
            <a:r>
              <a:rPr lang="en-US" dirty="0" smtClean="0"/>
              <a:t>nvelopes;</a:t>
            </a:r>
          </a:p>
          <a:p>
            <a:r>
              <a:rPr lang="en-US" dirty="0" smtClean="0"/>
              <a:t>Retaining walls – expensive and setbacks required may reduce development </a:t>
            </a:r>
            <a:r>
              <a:rPr lang="en-US" dirty="0" smtClean="0"/>
              <a:t>yield;</a:t>
            </a:r>
            <a:endParaRPr lang="en-US" dirty="0" smtClean="0"/>
          </a:p>
          <a:p>
            <a:r>
              <a:rPr lang="en-US" dirty="0" smtClean="0"/>
              <a:t>Requirement for a Geotechnical Report.</a:t>
            </a:r>
            <a:endParaRPr lang="en-US" dirty="0" smtClean="0"/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313" y="2366679"/>
            <a:ext cx="2756287" cy="36693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41" y="579795"/>
            <a:ext cx="2034988" cy="80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94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15233"/>
            <a:ext cx="7315200" cy="1154097"/>
          </a:xfrm>
        </p:spPr>
        <p:txBody>
          <a:bodyPr/>
          <a:lstStyle/>
          <a:p>
            <a:r>
              <a:rPr lang="en-US" u="sng" dirty="0" smtClean="0"/>
              <a:t>4. Flooding</a:t>
            </a:r>
            <a:endParaRPr lang="en-US" u="sng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145560" y="2496516"/>
            <a:ext cx="4537037" cy="353952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Many parts of the Hunter Region flood effected, confirm if the land is effected with;</a:t>
            </a:r>
          </a:p>
          <a:p>
            <a:pPr lvl="1"/>
            <a:r>
              <a:rPr lang="en-US" dirty="0" smtClean="0"/>
              <a:t>Section 149 Certificate (part of most sales contracts);</a:t>
            </a:r>
          </a:p>
          <a:p>
            <a:pPr lvl="1"/>
            <a:r>
              <a:rPr lang="en-US" dirty="0" smtClean="0"/>
              <a:t>Flood Prone Land maps available on most Council websites;</a:t>
            </a:r>
          </a:p>
          <a:p>
            <a:pPr lvl="1"/>
            <a:r>
              <a:rPr lang="en-US" dirty="0" smtClean="0"/>
              <a:t>Flooding Certificate (application can be made to Council and will nominate a minimum floor levels for new development);</a:t>
            </a:r>
          </a:p>
          <a:p>
            <a:pPr lvl="1"/>
            <a:r>
              <a:rPr lang="en-US" dirty="0" smtClean="0"/>
              <a:t>In some cases a Flood Study by an independent consultant may be required (adding costs and delays).</a:t>
            </a:r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3" name="Picture 2" descr="4086326-3x2-940x627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48"/>
          <a:stretch/>
        </p:blipFill>
        <p:spPr>
          <a:xfrm>
            <a:off x="909816" y="2746120"/>
            <a:ext cx="3235743" cy="26595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41" y="579795"/>
            <a:ext cx="2034988" cy="80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6275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Perspective.thmx</Template>
  <TotalTime>1565</TotalTime>
  <Words>784</Words>
  <Application>Microsoft Office PowerPoint</Application>
  <PresentationFormat>On-screen Show (4:3)</PresentationFormat>
  <Paragraphs>89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Perspective</vt:lpstr>
      <vt:lpstr>How to Spot the Right Development Site &amp; Determine its Potential Yield</vt:lpstr>
      <vt:lpstr>Parker Scanlon</vt:lpstr>
      <vt:lpstr>Parker Scanlon</vt:lpstr>
      <vt:lpstr>Parker Scanlon</vt:lpstr>
      <vt:lpstr>The Top Ten</vt:lpstr>
      <vt:lpstr>1. Site Access</vt:lpstr>
      <vt:lpstr>2. Zoning &amp; Lot Size</vt:lpstr>
      <vt:lpstr>3. Site Slope</vt:lpstr>
      <vt:lpstr>4. Flooding</vt:lpstr>
      <vt:lpstr>5. Bushfire Prone Land</vt:lpstr>
      <vt:lpstr>6. Drainage</vt:lpstr>
      <vt:lpstr>7. Services</vt:lpstr>
      <vt:lpstr>8. Easements</vt:lpstr>
      <vt:lpstr>9. Mine Subsidence</vt:lpstr>
      <vt:lpstr>10. Riparian Boundaries</vt:lpstr>
      <vt:lpstr>Useful Links</vt:lpstr>
      <vt:lpstr>Parker Scanlon – Here to Help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Spot the Right Development Site &amp; Determine its Potential Yield</dc:title>
  <dc:creator>Marc T</dc:creator>
  <cp:lastModifiedBy>Marc Terry</cp:lastModifiedBy>
  <cp:revision>46</cp:revision>
  <dcterms:created xsi:type="dcterms:W3CDTF">2016-07-05T11:44:33Z</dcterms:created>
  <dcterms:modified xsi:type="dcterms:W3CDTF">2016-07-07T02:20:15Z</dcterms:modified>
</cp:coreProperties>
</file>